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handoutMasterIdLst>
    <p:handoutMasterId r:id="rId14"/>
  </p:handoutMasterIdLst>
  <p:sldIdLst>
    <p:sldId id="263" r:id="rId2"/>
    <p:sldId id="279" r:id="rId3"/>
    <p:sldId id="282" r:id="rId4"/>
    <p:sldId id="277" r:id="rId5"/>
    <p:sldId id="283" r:id="rId6"/>
    <p:sldId id="264" r:id="rId7"/>
    <p:sldId id="268" r:id="rId8"/>
    <p:sldId id="265" r:id="rId9"/>
    <p:sldId id="278" r:id="rId10"/>
    <p:sldId id="261" r:id="rId11"/>
    <p:sldId id="276" r:id="rId12"/>
    <p:sldId id="280" r:id="rId13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Office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A02B"/>
    <a:srgbClr val="E1640F"/>
    <a:srgbClr val="E52B47"/>
    <a:srgbClr val="B22BB2"/>
    <a:srgbClr val="0099D2"/>
    <a:srgbClr val="ED1C24"/>
    <a:srgbClr val="EF41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471" autoAdjust="0"/>
    <p:restoredTop sz="94664"/>
  </p:normalViewPr>
  <p:slideViewPr>
    <p:cSldViewPr snapToGrid="0" snapToObjects="1">
      <p:cViewPr varScale="1">
        <p:scale>
          <a:sx n="92" d="100"/>
          <a:sy n="92" d="100"/>
        </p:scale>
        <p:origin x="-11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69" d="100"/>
          <a:sy n="69" d="100"/>
        </p:scale>
        <p:origin x="-2568" y="-120"/>
      </p:cViewPr>
      <p:guideLst>
        <p:guide orient="horz" pos="3126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handoutMaster" Target="handoutMasters/handoutMaster1.xml"/><Relationship Id="rId15" Type="http://schemas.openxmlformats.org/officeDocument/2006/relationships/printerSettings" Target="printerSettings/printerSettings1.bin"/><Relationship Id="rId16" Type="http://schemas.openxmlformats.org/officeDocument/2006/relationships/commentAuthors" Target="commentAuthors.xml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625521-94A0-460B-B873-2E433DA52D80}" type="datetimeFigureOut">
              <a:rPr lang="en-GB" smtClean="0"/>
              <a:t>18/07/11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FDDCCF-4F6E-433A-B627-E700498FE5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69968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113" y="1843805"/>
            <a:ext cx="8105775" cy="2662481"/>
          </a:xfrm>
          <a:prstGeom prst="rect">
            <a:avLst/>
          </a:prstGeom>
        </p:spPr>
      </p:pic>
      <p:grpSp>
        <p:nvGrpSpPr>
          <p:cNvPr id="4" name="Group 3"/>
          <p:cNvGrpSpPr/>
          <p:nvPr userDrawn="1"/>
        </p:nvGrpSpPr>
        <p:grpSpPr>
          <a:xfrm>
            <a:off x="1647825" y="6035773"/>
            <a:ext cx="7727992" cy="454358"/>
            <a:chOff x="1647825" y="6035773"/>
            <a:chExt cx="7727992" cy="454358"/>
          </a:xfrm>
        </p:grpSpPr>
        <p:sp>
          <p:nvSpPr>
            <p:cNvPr id="2" name="TextBox 1"/>
            <p:cNvSpPr txBox="1"/>
            <p:nvPr userDrawn="1"/>
          </p:nvSpPr>
          <p:spPr>
            <a:xfrm>
              <a:off x="2108242" y="6077480"/>
              <a:ext cx="72675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CH" sz="18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#AIDS2018 | @</a:t>
              </a:r>
              <a:r>
                <a:rPr lang="fr-CH" sz="1800" dirty="0" err="1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AIDS_conference</a:t>
              </a:r>
              <a:r>
                <a:rPr lang="fr-CH" sz="18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1800" kern="12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| www.aids2018.org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47825" y="6035773"/>
              <a:ext cx="460417" cy="454358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2844" y="274639"/>
            <a:ext cx="8018313" cy="1143000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0099D2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62844" y="1600201"/>
            <a:ext cx="8018313" cy="4525963"/>
          </a:xfrm>
        </p:spPr>
        <p:txBody>
          <a:bodyPr vert="eaVert"/>
          <a:lstStyle>
            <a:lvl1pPr>
              <a:defRPr>
                <a:latin typeface="Raleway" panose="020B0503030101060003" pitchFamily="34" charset="0"/>
              </a:defRPr>
            </a:lvl1pPr>
            <a:lvl2pPr>
              <a:defRPr>
                <a:latin typeface="Raleway" panose="020B0503030101060003" pitchFamily="34" charset="0"/>
              </a:defRPr>
            </a:lvl2pPr>
            <a:lvl3pPr>
              <a:defRPr>
                <a:latin typeface="Raleway" panose="020B0503030101060003" pitchFamily="34" charset="0"/>
              </a:defRPr>
            </a:lvl3pPr>
            <a:lvl4pPr>
              <a:defRPr>
                <a:latin typeface="Raleway" panose="020B0503030101060003" pitchFamily="34" charset="0"/>
              </a:defRPr>
            </a:lvl4pPr>
            <a:lvl5pPr>
              <a:defRPr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047" y="6359567"/>
            <a:ext cx="1066968" cy="354242"/>
          </a:xfrm>
          <a:prstGeom prst="rect">
            <a:avLst/>
          </a:prstGeom>
        </p:spPr>
      </p:pic>
      <p:grpSp>
        <p:nvGrpSpPr>
          <p:cNvPr id="4" name="Group 3"/>
          <p:cNvGrpSpPr/>
          <p:nvPr userDrawn="1"/>
        </p:nvGrpSpPr>
        <p:grpSpPr>
          <a:xfrm>
            <a:off x="562844" y="6370078"/>
            <a:ext cx="6789798" cy="333221"/>
            <a:chOff x="562844" y="6370078"/>
            <a:chExt cx="6789798" cy="333221"/>
          </a:xfrm>
        </p:grpSpPr>
        <p:sp>
          <p:nvSpPr>
            <p:cNvPr id="8" name="TextBox 7"/>
            <p:cNvSpPr txBox="1"/>
            <p:nvPr userDrawn="1"/>
          </p:nvSpPr>
          <p:spPr>
            <a:xfrm>
              <a:off x="844967" y="6382800"/>
              <a:ext cx="65076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CH" sz="14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#AIDS2018 | @</a:t>
              </a:r>
              <a:r>
                <a:rPr lang="fr-CH" sz="1400" dirty="0" err="1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AIDS_conference</a:t>
              </a:r>
              <a:r>
                <a:rPr lang="fr-CH" sz="14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1400" kern="12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| www.aids2018.org</a:t>
              </a:r>
              <a:endParaRPr lang="en-US" sz="1400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2844" y="6370078"/>
              <a:ext cx="337665" cy="333221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 b="1">
                <a:solidFill>
                  <a:srgbClr val="0099D2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Raleway" panose="020B0503030101060003" pitchFamily="34" charset="0"/>
              </a:defRPr>
            </a:lvl1pPr>
            <a:lvl2pPr>
              <a:defRPr>
                <a:latin typeface="Raleway" panose="020B0503030101060003" pitchFamily="34" charset="0"/>
              </a:defRPr>
            </a:lvl2pPr>
            <a:lvl3pPr>
              <a:defRPr>
                <a:latin typeface="Raleway" panose="020B0503030101060003" pitchFamily="34" charset="0"/>
              </a:defRPr>
            </a:lvl3pPr>
            <a:lvl4pPr>
              <a:defRPr>
                <a:latin typeface="Raleway" panose="020B0503030101060003" pitchFamily="34" charset="0"/>
              </a:defRPr>
            </a:lvl4pPr>
            <a:lvl5pPr>
              <a:defRPr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3298" y="6356704"/>
            <a:ext cx="1078471" cy="358060"/>
          </a:xfrm>
          <a:prstGeom prst="rect">
            <a:avLst/>
          </a:prstGeom>
        </p:spPr>
      </p:pic>
      <p:grpSp>
        <p:nvGrpSpPr>
          <p:cNvPr id="4" name="Group 3"/>
          <p:cNvGrpSpPr/>
          <p:nvPr userDrawn="1"/>
        </p:nvGrpSpPr>
        <p:grpSpPr>
          <a:xfrm>
            <a:off x="446359" y="6369124"/>
            <a:ext cx="6919640" cy="333221"/>
            <a:chOff x="446359" y="6369124"/>
            <a:chExt cx="6919640" cy="333221"/>
          </a:xfrm>
        </p:grpSpPr>
        <p:sp>
          <p:nvSpPr>
            <p:cNvPr id="7" name="TextBox 6"/>
            <p:cNvSpPr txBox="1"/>
            <p:nvPr userDrawn="1"/>
          </p:nvSpPr>
          <p:spPr>
            <a:xfrm>
              <a:off x="728482" y="6381846"/>
              <a:ext cx="66375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CH" sz="14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#AIDS2018 | @</a:t>
              </a:r>
              <a:r>
                <a:rPr lang="fr-CH" sz="1400" dirty="0" err="1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AIDS_conference</a:t>
              </a:r>
              <a:r>
                <a:rPr lang="fr-CH" sz="14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1400" kern="12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| www.aids2018.org</a:t>
              </a:r>
              <a:endParaRPr lang="en-US" sz="1400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6359" y="6369124"/>
              <a:ext cx="337665" cy="333221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0426"/>
            <a:ext cx="7772400" cy="1470025"/>
          </a:xfrm>
        </p:spPr>
        <p:txBody>
          <a:bodyPr/>
          <a:lstStyle>
            <a:lvl1pPr>
              <a:defRPr>
                <a:solidFill>
                  <a:srgbClr val="0099D2"/>
                </a:solidFill>
                <a:latin typeface="Raleway" panose="020B0503030101060003" pitchFamily="34" charset="0"/>
              </a:defRPr>
            </a:lvl1pPr>
          </a:lstStyle>
          <a:p>
            <a:r>
              <a:rPr lang="en-AU" dirty="0"/>
              <a:t>Click to enter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ED1C24"/>
                </a:solidFill>
                <a:latin typeface="Raleway" panose="020B05030301010600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/>
              <a:t>Click to enter presenter name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588" y="343814"/>
            <a:ext cx="4112824" cy="1350927"/>
          </a:xfrm>
          <a:prstGeom prst="rect">
            <a:avLst/>
          </a:prstGeom>
        </p:spPr>
      </p:pic>
      <p:grpSp>
        <p:nvGrpSpPr>
          <p:cNvPr id="4" name="Group 3"/>
          <p:cNvGrpSpPr/>
          <p:nvPr userDrawn="1"/>
        </p:nvGrpSpPr>
        <p:grpSpPr>
          <a:xfrm>
            <a:off x="2186377" y="6447071"/>
            <a:ext cx="6551223" cy="333673"/>
            <a:chOff x="3209637" y="6447071"/>
            <a:chExt cx="6551223" cy="333673"/>
          </a:xfrm>
        </p:grpSpPr>
        <p:sp>
          <p:nvSpPr>
            <p:cNvPr id="10" name="TextBox 9"/>
            <p:cNvSpPr txBox="1"/>
            <p:nvPr userDrawn="1"/>
          </p:nvSpPr>
          <p:spPr>
            <a:xfrm>
              <a:off x="3491760" y="6447071"/>
              <a:ext cx="62691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CH" sz="14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#AIDS2018 | @</a:t>
              </a:r>
              <a:r>
                <a:rPr lang="fr-CH" sz="1400" dirty="0" err="1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AIDS_conference</a:t>
              </a:r>
              <a:r>
                <a:rPr lang="fr-CH" sz="1400" baseline="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1400" kern="12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| www.aids2018.org</a:t>
              </a:r>
              <a:endParaRPr lang="en-US" sz="1400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09637" y="6447523"/>
              <a:ext cx="337665" cy="333221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2860" y="274639"/>
            <a:ext cx="8018280" cy="1143000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0099D2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2860" y="1600201"/>
            <a:ext cx="8018280" cy="4525963"/>
          </a:xfrm>
        </p:spPr>
        <p:txBody>
          <a:bodyPr/>
          <a:lstStyle>
            <a:lvl1pPr>
              <a:defRPr>
                <a:latin typeface="Raleway" panose="020B0503030101060003" pitchFamily="34" charset="0"/>
              </a:defRPr>
            </a:lvl1pPr>
            <a:lvl2pPr>
              <a:defRPr>
                <a:latin typeface="Raleway" panose="020B0503030101060003" pitchFamily="34" charset="0"/>
              </a:defRPr>
            </a:lvl2pPr>
            <a:lvl3pPr>
              <a:defRPr>
                <a:latin typeface="Raleway" panose="020B0503030101060003" pitchFamily="34" charset="0"/>
              </a:defRPr>
            </a:lvl3pPr>
            <a:lvl4pPr>
              <a:defRPr>
                <a:latin typeface="Raleway" panose="020B0503030101060003" pitchFamily="34" charset="0"/>
              </a:defRPr>
            </a:lvl4pPr>
            <a:lvl5pPr>
              <a:defRPr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6296" y="6360363"/>
            <a:ext cx="1078471" cy="358060"/>
          </a:xfrm>
          <a:prstGeom prst="rect">
            <a:avLst/>
          </a:prstGeom>
        </p:spPr>
      </p:pic>
      <p:grpSp>
        <p:nvGrpSpPr>
          <p:cNvPr id="4" name="Group 3"/>
          <p:cNvGrpSpPr/>
          <p:nvPr userDrawn="1"/>
        </p:nvGrpSpPr>
        <p:grpSpPr>
          <a:xfrm>
            <a:off x="562860" y="6372783"/>
            <a:ext cx="6999083" cy="333221"/>
            <a:chOff x="562860" y="6372783"/>
            <a:chExt cx="6999083" cy="333221"/>
          </a:xfrm>
        </p:grpSpPr>
        <p:sp>
          <p:nvSpPr>
            <p:cNvPr id="7" name="TextBox 6"/>
            <p:cNvSpPr txBox="1"/>
            <p:nvPr userDrawn="1"/>
          </p:nvSpPr>
          <p:spPr>
            <a:xfrm>
              <a:off x="844984" y="6385505"/>
              <a:ext cx="671695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CH" sz="1400" dirty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#AIDS2018 | @</a:t>
              </a:r>
              <a:r>
                <a:rPr lang="fr-CH" sz="1400" dirty="0" err="1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AIDS_conference</a:t>
              </a:r>
              <a:r>
                <a:rPr lang="fr-CH" sz="1400" dirty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1400" kern="12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| www.aids2018.org</a:t>
              </a:r>
              <a:endParaRPr lang="en-US" sz="1400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2860" y="6372783"/>
              <a:ext cx="337665" cy="333221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406901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rgbClr val="0099D2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ED1C24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6296" y="6356704"/>
            <a:ext cx="1078471" cy="358060"/>
          </a:xfrm>
          <a:prstGeom prst="rect">
            <a:avLst/>
          </a:prstGeom>
        </p:spPr>
      </p:pic>
      <p:grpSp>
        <p:nvGrpSpPr>
          <p:cNvPr id="4" name="Group 3"/>
          <p:cNvGrpSpPr/>
          <p:nvPr userDrawn="1"/>
        </p:nvGrpSpPr>
        <p:grpSpPr>
          <a:xfrm>
            <a:off x="685800" y="6369124"/>
            <a:ext cx="6948714" cy="333221"/>
            <a:chOff x="685800" y="6369124"/>
            <a:chExt cx="6948714" cy="333221"/>
          </a:xfrm>
        </p:grpSpPr>
        <p:sp>
          <p:nvSpPr>
            <p:cNvPr id="10" name="TextBox 9"/>
            <p:cNvSpPr txBox="1"/>
            <p:nvPr userDrawn="1"/>
          </p:nvSpPr>
          <p:spPr>
            <a:xfrm>
              <a:off x="967924" y="6381846"/>
              <a:ext cx="666659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CH" sz="14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#AIDS2018 | @</a:t>
              </a:r>
              <a:r>
                <a:rPr lang="fr-CH" sz="1400" dirty="0" err="1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AIDS_conference</a:t>
              </a:r>
              <a:r>
                <a:rPr lang="fr-CH" sz="14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1400" kern="12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| www.aids2018.org</a:t>
              </a:r>
              <a:endParaRPr lang="en-US" sz="1400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5800" y="6369124"/>
              <a:ext cx="337665" cy="333221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897" y="274639"/>
            <a:ext cx="8298205" cy="1143000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0099D2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2897" y="1600201"/>
            <a:ext cx="3836708" cy="4525963"/>
          </a:xfrm>
        </p:spPr>
        <p:txBody>
          <a:bodyPr/>
          <a:lstStyle>
            <a:lvl1pPr>
              <a:defRPr sz="2800">
                <a:latin typeface="Raleway" panose="020B0503030101060003" pitchFamily="34" charset="0"/>
              </a:defRPr>
            </a:lvl1pPr>
            <a:lvl2pPr>
              <a:defRPr sz="2400">
                <a:latin typeface="Raleway" panose="020B0503030101060003" pitchFamily="34" charset="0"/>
              </a:defRPr>
            </a:lvl2pPr>
            <a:lvl3pPr>
              <a:defRPr sz="2000">
                <a:latin typeface="Raleway" panose="020B0503030101060003" pitchFamily="34" charset="0"/>
              </a:defRPr>
            </a:lvl3pPr>
            <a:lvl4pPr>
              <a:defRPr sz="1800">
                <a:latin typeface="Raleway" panose="020B0503030101060003" pitchFamily="34" charset="0"/>
              </a:defRPr>
            </a:lvl4pPr>
            <a:lvl5pPr>
              <a:defRPr sz="1800">
                <a:latin typeface="Raleway" panose="020B0503030101060003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2502" y="1600201"/>
            <a:ext cx="4038600" cy="4525963"/>
          </a:xfrm>
        </p:spPr>
        <p:txBody>
          <a:bodyPr/>
          <a:lstStyle>
            <a:lvl1pPr>
              <a:defRPr sz="2800">
                <a:latin typeface="Raleway" panose="020B0503030101060003" pitchFamily="34" charset="0"/>
              </a:defRPr>
            </a:lvl1pPr>
            <a:lvl2pPr>
              <a:defRPr sz="2400">
                <a:latin typeface="Raleway" panose="020B0503030101060003" pitchFamily="34" charset="0"/>
              </a:defRPr>
            </a:lvl2pPr>
            <a:lvl3pPr>
              <a:defRPr sz="2000">
                <a:latin typeface="Raleway" panose="020B0503030101060003" pitchFamily="34" charset="0"/>
              </a:defRPr>
            </a:lvl3pPr>
            <a:lvl4pPr>
              <a:defRPr sz="1800">
                <a:latin typeface="Raleway" panose="020B0503030101060003" pitchFamily="34" charset="0"/>
              </a:defRPr>
            </a:lvl4pPr>
            <a:lvl5pPr>
              <a:defRPr sz="1800">
                <a:latin typeface="Raleway" panose="020B0503030101060003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6296" y="6356704"/>
            <a:ext cx="1078471" cy="358060"/>
          </a:xfrm>
          <a:prstGeom prst="rect">
            <a:avLst/>
          </a:prstGeom>
        </p:spPr>
      </p:pic>
      <p:grpSp>
        <p:nvGrpSpPr>
          <p:cNvPr id="5" name="Group 4"/>
          <p:cNvGrpSpPr/>
          <p:nvPr userDrawn="1"/>
        </p:nvGrpSpPr>
        <p:grpSpPr>
          <a:xfrm>
            <a:off x="422897" y="6369124"/>
            <a:ext cx="7269674" cy="333221"/>
            <a:chOff x="422897" y="6369124"/>
            <a:chExt cx="7269674" cy="333221"/>
          </a:xfrm>
        </p:grpSpPr>
        <p:sp>
          <p:nvSpPr>
            <p:cNvPr id="9" name="TextBox 8"/>
            <p:cNvSpPr txBox="1"/>
            <p:nvPr userDrawn="1"/>
          </p:nvSpPr>
          <p:spPr>
            <a:xfrm>
              <a:off x="705021" y="6381846"/>
              <a:ext cx="69875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CH" sz="14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#AIDS2018 | @</a:t>
              </a:r>
              <a:r>
                <a:rPr lang="fr-CH" sz="1400" dirty="0" err="1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AIDS_conference</a:t>
              </a:r>
              <a:r>
                <a:rPr lang="fr-CH" sz="14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1400" kern="12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| www.aids2018.org</a:t>
              </a:r>
              <a:endParaRPr lang="en-US" sz="1400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2897" y="6369124"/>
              <a:ext cx="337665" cy="333221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2844" y="274639"/>
            <a:ext cx="8018313" cy="1143000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0099D2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8241" y="1535113"/>
            <a:ext cx="3838296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8241" y="2174875"/>
            <a:ext cx="383829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39382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3938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6296" y="6360361"/>
            <a:ext cx="1078471" cy="358060"/>
          </a:xfrm>
          <a:prstGeom prst="rect">
            <a:avLst/>
          </a:prstGeom>
        </p:spPr>
      </p:pic>
      <p:grpSp>
        <p:nvGrpSpPr>
          <p:cNvPr id="7" name="Group 6"/>
          <p:cNvGrpSpPr/>
          <p:nvPr userDrawn="1"/>
        </p:nvGrpSpPr>
        <p:grpSpPr>
          <a:xfrm>
            <a:off x="562844" y="6372781"/>
            <a:ext cx="7107956" cy="333221"/>
            <a:chOff x="562844" y="6372781"/>
            <a:chExt cx="7107956" cy="333221"/>
          </a:xfrm>
        </p:grpSpPr>
        <p:sp>
          <p:nvSpPr>
            <p:cNvPr id="12" name="TextBox 11"/>
            <p:cNvSpPr txBox="1"/>
            <p:nvPr userDrawn="1"/>
          </p:nvSpPr>
          <p:spPr>
            <a:xfrm>
              <a:off x="844968" y="6385503"/>
              <a:ext cx="68258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CH" sz="14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#AIDS2018 | @</a:t>
              </a:r>
              <a:r>
                <a:rPr lang="fr-CH" sz="1400" dirty="0" err="1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AIDS_conference</a:t>
              </a:r>
              <a:r>
                <a:rPr lang="fr-CH" sz="14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1400" kern="12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| www.aids2018.org</a:t>
              </a:r>
              <a:endParaRPr lang="en-US" sz="1400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2844" y="6372781"/>
              <a:ext cx="337665" cy="333221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2844" y="274639"/>
            <a:ext cx="8018313" cy="1143000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0099D2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6296" y="6360361"/>
            <a:ext cx="1078471" cy="358060"/>
          </a:xfrm>
          <a:prstGeom prst="rect">
            <a:avLst/>
          </a:prstGeom>
        </p:spPr>
      </p:pic>
      <p:grpSp>
        <p:nvGrpSpPr>
          <p:cNvPr id="3" name="Group 2"/>
          <p:cNvGrpSpPr/>
          <p:nvPr userDrawn="1"/>
        </p:nvGrpSpPr>
        <p:grpSpPr>
          <a:xfrm>
            <a:off x="510887" y="6372781"/>
            <a:ext cx="7130884" cy="333221"/>
            <a:chOff x="510887" y="6372781"/>
            <a:chExt cx="7130884" cy="333221"/>
          </a:xfrm>
        </p:grpSpPr>
        <p:sp>
          <p:nvSpPr>
            <p:cNvPr id="9" name="TextBox 8"/>
            <p:cNvSpPr txBox="1"/>
            <p:nvPr userDrawn="1"/>
          </p:nvSpPr>
          <p:spPr>
            <a:xfrm>
              <a:off x="793011" y="6385503"/>
              <a:ext cx="68487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CH" sz="14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#AIDS2018 | @</a:t>
              </a:r>
              <a:r>
                <a:rPr lang="fr-CH" sz="1400" dirty="0" err="1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AIDS_conference</a:t>
              </a:r>
              <a:r>
                <a:rPr lang="fr-CH" sz="14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1400" kern="12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| www.aids2018.org</a:t>
              </a:r>
              <a:endParaRPr lang="en-US" sz="1400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0887" y="6372781"/>
              <a:ext cx="337665" cy="333221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7973" y="273049"/>
            <a:ext cx="2797026" cy="1162051"/>
          </a:xfrm>
        </p:spPr>
        <p:txBody>
          <a:bodyPr anchor="b"/>
          <a:lstStyle>
            <a:lvl1pPr algn="l">
              <a:defRPr sz="2000" b="1">
                <a:solidFill>
                  <a:srgbClr val="0099D2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4503" y="273052"/>
            <a:ext cx="5111750" cy="5853113"/>
          </a:xfrm>
        </p:spPr>
        <p:txBody>
          <a:bodyPr/>
          <a:lstStyle>
            <a:lvl1pPr>
              <a:defRPr sz="3200">
                <a:latin typeface="Raleway" panose="020B0503030101060003" pitchFamily="34" charset="0"/>
              </a:defRPr>
            </a:lvl1pPr>
            <a:lvl2pPr>
              <a:defRPr sz="2800">
                <a:latin typeface="Raleway" panose="020B0503030101060003" pitchFamily="34" charset="0"/>
              </a:defRPr>
            </a:lvl2pPr>
            <a:lvl3pPr>
              <a:defRPr sz="2400">
                <a:latin typeface="Raleway" panose="020B0503030101060003" pitchFamily="34" charset="0"/>
              </a:defRPr>
            </a:lvl3pPr>
            <a:lvl4pPr>
              <a:defRPr sz="2000">
                <a:latin typeface="Raleway" panose="020B0503030101060003" pitchFamily="34" charset="0"/>
              </a:defRPr>
            </a:lvl4pPr>
            <a:lvl5pPr>
              <a:defRPr sz="2000">
                <a:latin typeface="Raleway" panose="020B05030301010600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7973" y="1435102"/>
            <a:ext cx="2797026" cy="4691063"/>
          </a:xfrm>
        </p:spPr>
        <p:txBody>
          <a:bodyPr/>
          <a:lstStyle>
            <a:lvl1pPr marL="0" indent="0">
              <a:buNone/>
              <a:defRPr sz="1400">
                <a:latin typeface="Raleway" panose="020B0503030101060003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6296" y="6356704"/>
            <a:ext cx="1078471" cy="358060"/>
          </a:xfrm>
          <a:prstGeom prst="rect">
            <a:avLst/>
          </a:prstGeom>
        </p:spPr>
      </p:pic>
      <p:grpSp>
        <p:nvGrpSpPr>
          <p:cNvPr id="5" name="Group 4"/>
          <p:cNvGrpSpPr/>
          <p:nvPr userDrawn="1"/>
        </p:nvGrpSpPr>
        <p:grpSpPr>
          <a:xfrm>
            <a:off x="563366" y="6369124"/>
            <a:ext cx="7129204" cy="333221"/>
            <a:chOff x="563366" y="6369124"/>
            <a:chExt cx="7129204" cy="333221"/>
          </a:xfrm>
        </p:grpSpPr>
        <p:sp>
          <p:nvSpPr>
            <p:cNvPr id="11" name="TextBox 10"/>
            <p:cNvSpPr txBox="1"/>
            <p:nvPr userDrawn="1"/>
          </p:nvSpPr>
          <p:spPr>
            <a:xfrm>
              <a:off x="845489" y="6381846"/>
              <a:ext cx="684708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CH" sz="14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#AIDS2018 | @</a:t>
              </a:r>
              <a:r>
                <a:rPr lang="fr-CH" sz="1400" dirty="0" err="1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AIDS_conference</a:t>
              </a:r>
              <a:r>
                <a:rPr lang="fr-CH" sz="14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1400" kern="12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| www.aids2018.org</a:t>
              </a:r>
              <a:endParaRPr lang="en-US" sz="1400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3366" y="6369124"/>
              <a:ext cx="337665" cy="333221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4800600"/>
            <a:ext cx="5486400" cy="566739"/>
          </a:xfrm>
        </p:spPr>
        <p:txBody>
          <a:bodyPr anchor="b"/>
          <a:lstStyle>
            <a:lvl1pPr algn="l">
              <a:defRPr sz="2000" b="1">
                <a:solidFill>
                  <a:srgbClr val="0099D2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latin typeface="Raleway" panose="020B0503030101060003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5367338"/>
            <a:ext cx="5486400" cy="804863"/>
          </a:xfrm>
        </p:spPr>
        <p:txBody>
          <a:bodyPr/>
          <a:lstStyle>
            <a:lvl1pPr marL="0" indent="0">
              <a:buNone/>
              <a:defRPr sz="1400">
                <a:latin typeface="Raleway" panose="020B0503030101060003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6296" y="6356704"/>
            <a:ext cx="1078471" cy="358060"/>
          </a:xfrm>
          <a:prstGeom prst="rect">
            <a:avLst/>
          </a:prstGeom>
        </p:spPr>
      </p:pic>
      <p:grpSp>
        <p:nvGrpSpPr>
          <p:cNvPr id="5" name="Group 4"/>
          <p:cNvGrpSpPr/>
          <p:nvPr userDrawn="1"/>
        </p:nvGrpSpPr>
        <p:grpSpPr>
          <a:xfrm>
            <a:off x="866487" y="6369124"/>
            <a:ext cx="6251203" cy="333221"/>
            <a:chOff x="866487" y="6369124"/>
            <a:chExt cx="6251203" cy="333221"/>
          </a:xfrm>
        </p:grpSpPr>
        <p:sp>
          <p:nvSpPr>
            <p:cNvPr id="11" name="TextBox 10"/>
            <p:cNvSpPr txBox="1"/>
            <p:nvPr userDrawn="1"/>
          </p:nvSpPr>
          <p:spPr>
            <a:xfrm>
              <a:off x="1148611" y="6381846"/>
              <a:ext cx="59690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CH" sz="14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#AIDS2018 | @</a:t>
              </a:r>
              <a:r>
                <a:rPr lang="fr-CH" sz="1400" dirty="0" err="1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AIDS_conference</a:t>
              </a:r>
              <a:r>
                <a:rPr lang="fr-CH" sz="14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1400" kern="12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| www.aids2018.org</a:t>
              </a:r>
              <a:endParaRPr lang="en-US" sz="1400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6487" y="6369124"/>
              <a:ext cx="337665" cy="333221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2206DA-4705-844F-8F0B-F43945BCDB1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58" r:id="rId10"/>
    <p:sldLayoutId id="2147483660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000" b="1" kern="1200">
          <a:solidFill>
            <a:srgbClr val="0099D2"/>
          </a:solidFill>
          <a:latin typeface="Raleway" panose="020B0503030101060003" pitchFamily="34" charset="0"/>
          <a:ea typeface="+mj-ea"/>
          <a:cs typeface="Arial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Calibri" panose="020F0502020204030204" pitchFamily="34" charset="0"/>
          <a:ea typeface="+mn-ea"/>
          <a:cs typeface="Arial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Arial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Arial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Arial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Arial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12.emf"/><Relationship Id="rId5" Type="http://schemas.openxmlformats.org/officeDocument/2006/relationships/image" Target="../media/image13.png"/><Relationship Id="rId6" Type="http://schemas.openxmlformats.org/officeDocument/2006/relationships/image" Target="../media/image14.emf"/><Relationship Id="rId7" Type="http://schemas.openxmlformats.org/officeDocument/2006/relationships/image" Target="../media/image15.emf"/><Relationship Id="rId8" Type="http://schemas.openxmlformats.org/officeDocument/2006/relationships/image" Target="../media/image16.emf"/><Relationship Id="rId9" Type="http://schemas.openxmlformats.org/officeDocument/2006/relationships/image" Target="../media/image17.emf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0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emf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8.emf"/><Relationship Id="rId12" Type="http://schemas.openxmlformats.org/officeDocument/2006/relationships/image" Target="../media/image29.emf"/><Relationship Id="rId13" Type="http://schemas.openxmlformats.org/officeDocument/2006/relationships/image" Target="../media/image30.emf"/><Relationship Id="rId14" Type="http://schemas.openxmlformats.org/officeDocument/2006/relationships/image" Target="../media/image31.emf"/><Relationship Id="rId15" Type="http://schemas.openxmlformats.org/officeDocument/2006/relationships/image" Target="../media/image32.emf"/><Relationship Id="rId16" Type="http://schemas.openxmlformats.org/officeDocument/2006/relationships/image" Target="../media/image33.emf"/><Relationship Id="rId17" Type="http://schemas.openxmlformats.org/officeDocument/2006/relationships/image" Target="../media/image34.emf"/><Relationship Id="rId18" Type="http://schemas.openxmlformats.org/officeDocument/2006/relationships/image" Target="../media/image12.emf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9.emf"/><Relationship Id="rId3" Type="http://schemas.openxmlformats.org/officeDocument/2006/relationships/image" Target="../media/image20.emf"/><Relationship Id="rId4" Type="http://schemas.openxmlformats.org/officeDocument/2006/relationships/image" Target="../media/image21.emf"/><Relationship Id="rId5" Type="http://schemas.openxmlformats.org/officeDocument/2006/relationships/image" Target="../media/image22.emf"/><Relationship Id="rId6" Type="http://schemas.openxmlformats.org/officeDocument/2006/relationships/image" Target="../media/image23.emf"/><Relationship Id="rId7" Type="http://schemas.openxmlformats.org/officeDocument/2006/relationships/image" Target="../media/image24.emf"/><Relationship Id="rId8" Type="http://schemas.openxmlformats.org/officeDocument/2006/relationships/image" Target="../media/image25.emf"/><Relationship Id="rId9" Type="http://schemas.openxmlformats.org/officeDocument/2006/relationships/image" Target="../media/image26.emf"/><Relationship Id="rId10" Type="http://schemas.openxmlformats.org/officeDocument/2006/relationships/image" Target="../media/image2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9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TEST</a:t>
            </a:r>
            <a:br>
              <a:rPr lang="en-US" dirty="0"/>
            </a:br>
            <a:r>
              <a:rPr lang="en-US" dirty="0"/>
              <a:t>Testing men who have sex with men </a:t>
            </a:r>
            <a:r>
              <a:rPr lang="en-US" dirty="0" smtClean="0"/>
              <a:t>in </a:t>
            </a:r>
            <a:r>
              <a:rPr lang="en-US" dirty="0"/>
              <a:t>Vietnam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051872"/>
            <a:ext cx="6400800" cy="1752600"/>
          </a:xfrm>
        </p:spPr>
        <p:txBody>
          <a:bodyPr/>
          <a:lstStyle/>
          <a:p>
            <a:r>
              <a:rPr lang="en-US" dirty="0"/>
              <a:t>Doan </a:t>
            </a:r>
            <a:r>
              <a:rPr lang="en-US" dirty="0" err="1"/>
              <a:t>Thanh</a:t>
            </a:r>
            <a:r>
              <a:rPr lang="en-US" dirty="0"/>
              <a:t> Tung</a:t>
            </a:r>
          </a:p>
          <a:p>
            <a:r>
              <a:rPr lang="en-US" i="1" dirty="0"/>
              <a:t>Lighthouse Social Enterprise</a:t>
            </a:r>
          </a:p>
        </p:txBody>
      </p:sp>
    </p:spTree>
    <p:extLst>
      <p:ext uri="{BB962C8B-B14F-4D97-AF65-F5344CB8AC3E}">
        <p14:creationId xmlns:p14="http://schemas.microsoft.com/office/powerpoint/2010/main" val="27676555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HIVVV</a:t>
            </a:r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42C348D3-549C-AF49-966A-94A5740E3D20}"/>
              </a:ext>
            </a:extLst>
          </p:cNvPr>
          <p:cNvSpPr txBox="1">
            <a:spLocks/>
          </p:cNvSpPr>
          <p:nvPr/>
        </p:nvSpPr>
        <p:spPr>
          <a:xfrm>
            <a:off x="614362" y="19312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0099D2"/>
                </a:solidFill>
                <a:latin typeface="Raleway" panose="020B0503030101060003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dirty="0"/>
              <a:t>MSM HIV self-testing cascade</a:t>
            </a:r>
          </a:p>
          <a:p>
            <a:r>
              <a:rPr lang="en-US" sz="3500" dirty="0"/>
              <a:t>(HCMC/Hanoi: Jan 2016 </a:t>
            </a:r>
            <a:r>
              <a:rPr lang="mr-IN" sz="3500" dirty="0"/>
              <a:t>–</a:t>
            </a:r>
            <a:r>
              <a:rPr lang="en-US" sz="3500" dirty="0"/>
              <a:t> May 2018)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759BF18E-1538-1F40-AAFC-8B17E6A76A1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765" y="1734635"/>
            <a:ext cx="6702468" cy="41525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4400" y="5887234"/>
            <a:ext cx="78663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Source: USAID/PATH </a:t>
            </a:r>
            <a:r>
              <a:rPr lang="en-US" sz="1400" dirty="0"/>
              <a:t>Healthy Markets and partners: MER reports 2016-2018 </a:t>
            </a:r>
          </a:p>
        </p:txBody>
      </p:sp>
    </p:spTree>
    <p:extLst>
      <p:ext uri="{BB962C8B-B14F-4D97-AF65-F5344CB8AC3E}">
        <p14:creationId xmlns:p14="http://schemas.microsoft.com/office/powerpoint/2010/main" val="35311942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0866"/>
            <a:ext cx="8229600" cy="1143000"/>
          </a:xfrm>
        </p:spPr>
        <p:txBody>
          <a:bodyPr/>
          <a:lstStyle/>
          <a:p>
            <a:r>
              <a:rPr lang="en-US" dirty="0"/>
              <a:t>Lesson </a:t>
            </a:r>
            <a:r>
              <a:rPr lang="en-US" dirty="0" smtClean="0"/>
              <a:t>learned and next steps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32765"/>
            <a:ext cx="8229600" cy="5142624"/>
          </a:xfrm>
        </p:spPr>
        <p:txBody>
          <a:bodyPr>
            <a:normAutofit/>
          </a:bodyPr>
          <a:lstStyle/>
          <a:p>
            <a:r>
              <a:rPr lang="en-US" sz="3000" dirty="0" smtClean="0"/>
              <a:t>Offering </a:t>
            </a:r>
            <a:r>
              <a:rPr lang="en-US" sz="3000" dirty="0"/>
              <a:t>KP</a:t>
            </a:r>
            <a:r>
              <a:rPr lang="en-US" sz="3000" dirty="0" smtClean="0"/>
              <a:t>-led </a:t>
            </a:r>
            <a:r>
              <a:rPr lang="en-US" sz="3000" dirty="0"/>
              <a:t>services </a:t>
            </a:r>
            <a:r>
              <a:rPr lang="en-US" sz="3000" dirty="0" smtClean="0"/>
              <a:t>are generating </a:t>
            </a:r>
            <a:r>
              <a:rPr lang="en-US" sz="3000" dirty="0"/>
              <a:t>community demand and </a:t>
            </a:r>
            <a:r>
              <a:rPr lang="en-US" sz="3000" dirty="0" smtClean="0"/>
              <a:t>increasing HIV service uptake in Vietnam</a:t>
            </a:r>
            <a:endParaRPr lang="en-US" sz="3000" dirty="0"/>
          </a:p>
          <a:p>
            <a:r>
              <a:rPr lang="en-US" sz="3000" dirty="0"/>
              <a:t>The community now has the right to choose and access multiple </a:t>
            </a:r>
            <a:r>
              <a:rPr lang="en-US" sz="3000" dirty="0" smtClean="0"/>
              <a:t>services, services </a:t>
            </a:r>
            <a:r>
              <a:rPr lang="en-US" sz="3000" dirty="0"/>
              <a:t>need to be equitably accessible </a:t>
            </a:r>
            <a:endParaRPr lang="en-US" sz="2600" dirty="0" smtClean="0"/>
          </a:p>
          <a:p>
            <a:r>
              <a:rPr lang="en-US" sz="3000" dirty="0" smtClean="0"/>
              <a:t>Financing needed to sustain community-based organization (CBO) efforts and for community-based innovation</a:t>
            </a:r>
          </a:p>
          <a:p>
            <a:pPr marL="0" indent="0">
              <a:buNone/>
            </a:pPr>
            <a:endParaRPr lang="en-US" sz="3000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47887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C1ECFB6-D6B2-F548-B699-B9682C0E8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Giving heart – Stop AIDS Together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5525E79E-4532-DF48-BBE6-7AC47998FE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7364" y="1181100"/>
            <a:ext cx="7509272" cy="5006182"/>
          </a:xfrm>
        </p:spPr>
      </p:pic>
    </p:spTree>
    <p:extLst>
      <p:ext uri="{BB962C8B-B14F-4D97-AF65-F5344CB8AC3E}">
        <p14:creationId xmlns:p14="http://schemas.microsoft.com/office/powerpoint/2010/main" val="26917971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F912CA-AD2B-BD48-BD21-612B364F1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 and only choice before 2015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ABB533B-E08F-7C42-9B8D-CFFCEA69DBC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2336" y="3305163"/>
            <a:ext cx="3140982" cy="26049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4371AF0-5C6B-4342-BB1C-D9B56810F06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175"/>
          <a:stretch/>
        </p:blipFill>
        <p:spPr>
          <a:xfrm>
            <a:off x="3584389" y="2596155"/>
            <a:ext cx="5130594" cy="31314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75DF4B6-C721-6343-8618-54F920E1FD5A}"/>
              </a:ext>
            </a:extLst>
          </p:cNvPr>
          <p:cNvSpPr txBox="1"/>
          <p:nvPr/>
        </p:nvSpPr>
        <p:spPr>
          <a:xfrm>
            <a:off x="5150604" y="2009565"/>
            <a:ext cx="3199060" cy="38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Annual HIV testing uptake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55CCA1A-38E9-A746-9710-5CF9492C45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2336" y="1287673"/>
            <a:ext cx="3060514" cy="2090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5638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92C12EC-0E98-B14D-BFE5-19EC8A97D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>
            <a:noAutofit/>
          </a:bodyPr>
          <a:lstStyle/>
          <a:p>
            <a:r>
              <a:rPr lang="en-US" dirty="0"/>
              <a:t>Community role in HIV testing </a:t>
            </a:r>
            <a:br>
              <a:rPr lang="en-US" dirty="0"/>
            </a:br>
            <a:r>
              <a:rPr lang="en-US" dirty="0"/>
              <a:t>before 2015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F85E3857-CD1B-0445-A603-2D99C307EF89}"/>
              </a:ext>
            </a:extLst>
          </p:cNvPr>
          <p:cNvGrpSpPr/>
          <p:nvPr/>
        </p:nvGrpSpPr>
        <p:grpSpPr>
          <a:xfrm>
            <a:off x="286723" y="2048193"/>
            <a:ext cx="8857277" cy="4068565"/>
            <a:chOff x="-21234" y="1247849"/>
            <a:chExt cx="13822181" cy="588500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6C5B0949-3656-C24E-89BF-44A0AF0219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32726" y="1309795"/>
              <a:ext cx="5982117" cy="5156998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D01C5CED-0D2A-4D4F-ADE3-EB6DF917AE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81173">
              <a:off x="6805785" y="1374964"/>
              <a:ext cx="1303314" cy="1303314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E247B311-3E4A-504B-A57B-6E777F5F00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59559" y="3593250"/>
              <a:ext cx="1586174" cy="143747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A248CA82-80F2-614B-8E5C-543344C021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9068" y="1294627"/>
              <a:ext cx="1789432" cy="1789432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404E54EF-AD6E-4944-9703-3BC516FA7C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6406591">
              <a:off x="8771255" y="4214866"/>
              <a:ext cx="1303314" cy="1303314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043C56E5-0C01-7F44-BA80-65393051473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1314855">
              <a:off x="3139699" y="4172067"/>
              <a:ext cx="1303314" cy="1303314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2B5FA1EE-2F52-4F45-918E-1E32FC0D348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93036" y="4696349"/>
              <a:ext cx="1443959" cy="1359572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48C689E8-A21B-E945-8189-4AE4023E770B}"/>
                </a:ext>
              </a:extLst>
            </p:cNvPr>
            <p:cNvSpPr txBox="1"/>
            <p:nvPr/>
          </p:nvSpPr>
          <p:spPr>
            <a:xfrm>
              <a:off x="8000535" y="1247849"/>
              <a:ext cx="4551820" cy="7568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7CB342"/>
                  </a:solidFill>
                  <a:latin typeface="Roboto" pitchFamily="2" charset="0"/>
                  <a:ea typeface="Roboto" pitchFamily="2" charset="0"/>
                </a:rPr>
                <a:t>OUTREACHING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395184B0-E1D8-3745-90B9-7752683B2D39}"/>
                </a:ext>
              </a:extLst>
            </p:cNvPr>
            <p:cNvSpPr txBox="1"/>
            <p:nvPr/>
          </p:nvSpPr>
          <p:spPr>
            <a:xfrm>
              <a:off x="8362238" y="6466792"/>
              <a:ext cx="5438709" cy="6660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BC02D"/>
                  </a:solidFill>
                  <a:latin typeface="Roboto" pitchFamily="2" charset="0"/>
                  <a:ea typeface="Roboto" pitchFamily="2" charset="0"/>
                </a:rPr>
                <a:t>RISK ASSESSING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331DFE01-F864-4C45-AB57-77B0B8DB4822}"/>
                </a:ext>
              </a:extLst>
            </p:cNvPr>
            <p:cNvSpPr txBox="1"/>
            <p:nvPr/>
          </p:nvSpPr>
          <p:spPr>
            <a:xfrm>
              <a:off x="-21234" y="3765672"/>
              <a:ext cx="3713007" cy="7169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800" b="1" dirty="0">
                  <a:solidFill>
                    <a:srgbClr val="FFA000"/>
                  </a:solidFill>
                  <a:latin typeface="Roboto" pitchFamily="2" charset="0"/>
                  <a:ea typeface="Roboto" pitchFamily="2" charset="0"/>
                </a:rPr>
                <a:t>REFERRING 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10278E41-DEA6-F94D-B91E-26841A04E26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154945" y="4784232"/>
              <a:ext cx="983505" cy="12293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926121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011EF14-ECDD-3D44-B28A-33885A1E3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Challenges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E299DF1F-2DDF-8144-B79E-743210127C1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16847" r="50215" b="5749"/>
          <a:stretch/>
        </p:blipFill>
        <p:spPr>
          <a:xfrm>
            <a:off x="-244228" y="1600200"/>
            <a:ext cx="4926730" cy="4308655"/>
          </a:xfrm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682501" y="1600201"/>
            <a:ext cx="4290663" cy="452596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Increasing HIV prevalence among key populations</a:t>
            </a:r>
          </a:p>
          <a:p>
            <a:r>
              <a:rPr lang="en-US" dirty="0" smtClean="0"/>
              <a:t>Variable capacity within communities</a:t>
            </a:r>
          </a:p>
          <a:p>
            <a:r>
              <a:rPr lang="en-US" dirty="0" smtClean="0"/>
              <a:t>Incomplete HIV testing laws and policies</a:t>
            </a:r>
          </a:p>
          <a:p>
            <a:r>
              <a:rPr lang="en-US" dirty="0" smtClean="0"/>
              <a:t>High stigma and discrimination in healthcare settings towards men who have sex with men</a:t>
            </a:r>
          </a:p>
          <a:p>
            <a:r>
              <a:rPr lang="en-US" dirty="0" smtClean="0"/>
              <a:t>Service inequity, particularly in rural areas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0888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AC1D03-0F64-004B-B496-03EFBAF80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697" y="85014"/>
            <a:ext cx="8229600" cy="1143000"/>
          </a:xfrm>
        </p:spPr>
        <p:txBody>
          <a:bodyPr/>
          <a:lstStyle/>
          <a:p>
            <a:r>
              <a:rPr lang="en-US" dirty="0"/>
              <a:t>Now, we changed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8650664D-1F38-A84B-800D-5FF9A4B9D893}"/>
              </a:ext>
            </a:extLst>
          </p:cNvPr>
          <p:cNvGrpSpPr/>
          <p:nvPr/>
        </p:nvGrpSpPr>
        <p:grpSpPr>
          <a:xfrm>
            <a:off x="2223608" y="1417639"/>
            <a:ext cx="4696784" cy="4798968"/>
            <a:chOff x="3032208" y="268332"/>
            <a:chExt cx="6243763" cy="6379603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xmlns="" id="{7615E79A-26B4-694F-AE73-48EB0F4AFE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58837" y="1975062"/>
              <a:ext cx="481955" cy="496559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6310E809-D55A-AB41-AD66-FCAC93D3E9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58837" y="4154455"/>
              <a:ext cx="569584" cy="598793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xmlns="" id="{6814955C-58C4-C340-8C7B-51E57BE1F4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65204" y="4154455"/>
              <a:ext cx="569584" cy="562280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xmlns="" id="{8CD529FF-3C59-CE43-BE80-BDF33659E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35995" y="1980595"/>
              <a:ext cx="598793" cy="525770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xmlns="" id="{0F422A85-950A-044D-8081-59AFE71AB0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102933" y="340719"/>
              <a:ext cx="2173038" cy="2045212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xmlns="" id="{018D992E-6CAB-954B-AA14-9C4B13D9432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061680" y="4474897"/>
              <a:ext cx="2057994" cy="2173038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xmlns="" id="{355ABDC4-CEB3-FE44-98C3-65CBF0AA766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274182" y="4435595"/>
              <a:ext cx="2057994" cy="2173038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xmlns="" id="{E43689D3-D966-2F4A-934F-930DC0A1BD9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032208" y="268332"/>
              <a:ext cx="2173038" cy="2057994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xmlns="" id="{EA437374-E188-8B46-B3A4-878267688D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099114" y="730067"/>
              <a:ext cx="585000" cy="607500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xmlns="" id="{203A3EA9-9DCD-B84B-A37C-5E699E52C8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526552" y="836668"/>
              <a:ext cx="572562" cy="725245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xmlns="" id="{F7098438-A86E-3245-9A6A-E19ED80AA8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799417" y="1477313"/>
              <a:ext cx="650663" cy="570991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xmlns="" id="{74EEE764-B4CF-8F44-86A1-B6CECBAB89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629225" y="697711"/>
              <a:ext cx="1279712" cy="1279712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xmlns="" id="{907B840D-3C52-4641-844F-71F3AC3922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730734" y="5252872"/>
              <a:ext cx="1321760" cy="782266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xmlns="" id="{3A31AE2D-6DD1-F842-A97E-6B137BFA8E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7471228" y="5019926"/>
              <a:ext cx="512464" cy="769463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xmlns="" id="{83EF6ACB-20B5-EC44-9947-07A1DD5A9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7983692" y="5429249"/>
              <a:ext cx="675753" cy="809363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xmlns="" id="{BDB132FF-4833-DE4A-A069-9BFA80DDC9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5010825" y="2096428"/>
              <a:ext cx="2410155" cy="2429514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xmlns="" id="{2F9CCB6E-1D3F-A34D-A855-2829AC9BE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5422815" y="2405747"/>
              <a:ext cx="1586174" cy="1437470"/>
            </a:xfrm>
            <a:prstGeom prst="rect">
              <a:avLst/>
            </a:prstGeom>
          </p:spPr>
        </p:pic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3981686A-399E-6F44-B69D-FCEBEC9197FF}"/>
              </a:ext>
            </a:extLst>
          </p:cNvPr>
          <p:cNvSpPr txBox="1"/>
          <p:nvPr/>
        </p:nvSpPr>
        <p:spPr>
          <a:xfrm>
            <a:off x="285750" y="2896812"/>
            <a:ext cx="280429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9A02B"/>
                </a:solidFill>
                <a:latin typeface="Roboto" pitchFamily="2" charset="0"/>
                <a:ea typeface="Roboto" pitchFamily="2" charset="0"/>
              </a:rPr>
              <a:t>OUTREACHING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F236B665-79AA-4844-A1A6-25DFD2C0BA0D}"/>
              </a:ext>
            </a:extLst>
          </p:cNvPr>
          <p:cNvSpPr txBox="1"/>
          <p:nvPr/>
        </p:nvSpPr>
        <p:spPr>
          <a:xfrm>
            <a:off x="285750" y="4077784"/>
            <a:ext cx="321701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B22BB2"/>
                </a:solidFill>
                <a:latin typeface="Roboto" pitchFamily="2" charset="0"/>
                <a:ea typeface="Roboto" pitchFamily="2" charset="0"/>
              </a:rPr>
              <a:t>COLLABORATING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94D17645-D58A-524C-9856-200368FC8351}"/>
              </a:ext>
            </a:extLst>
          </p:cNvPr>
          <p:cNvSpPr txBox="1"/>
          <p:nvPr/>
        </p:nvSpPr>
        <p:spPr>
          <a:xfrm>
            <a:off x="6394701" y="2861399"/>
            <a:ext cx="274929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E52B47"/>
                </a:solidFill>
                <a:latin typeface="Roboto" pitchFamily="2" charset="0"/>
                <a:ea typeface="Roboto" pitchFamily="2" charset="0"/>
              </a:rPr>
              <a:t>COUNSELING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8DEE5FD1-BF93-7B4B-BD85-6A658DD4A8AB}"/>
              </a:ext>
            </a:extLst>
          </p:cNvPr>
          <p:cNvSpPr txBox="1"/>
          <p:nvPr/>
        </p:nvSpPr>
        <p:spPr>
          <a:xfrm>
            <a:off x="6631342" y="4037853"/>
            <a:ext cx="247896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E1640F"/>
                </a:solidFill>
                <a:latin typeface="Roboto" pitchFamily="2" charset="0"/>
                <a:ea typeface="Roboto" pitchFamily="2" charset="0"/>
              </a:rPr>
              <a:t>PROVIDING SERVICES</a:t>
            </a:r>
          </a:p>
        </p:txBody>
      </p:sp>
    </p:spTree>
    <p:extLst>
      <p:ext uri="{BB962C8B-B14F-4D97-AF65-F5344CB8AC3E}">
        <p14:creationId xmlns:p14="http://schemas.microsoft.com/office/powerpoint/2010/main" val="341718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Testing </a:t>
            </a:r>
            <a:r>
              <a:rPr lang="en-US" dirty="0" smtClean="0"/>
              <a:t>men who have sex with men in </a:t>
            </a:r>
            <a:r>
              <a:rPr lang="en-US" dirty="0"/>
              <a:t>Vietnam</a:t>
            </a:r>
          </a:p>
        </p:txBody>
      </p:sp>
      <p:graphicFrame>
        <p:nvGraphicFramePr>
          <p:cNvPr id="5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29594900"/>
              </p:ext>
            </p:extLst>
          </p:nvPr>
        </p:nvGraphicFramePr>
        <p:xfrm>
          <a:off x="457200" y="1267254"/>
          <a:ext cx="8229600" cy="4767992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25548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30453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48990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17967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77302">
                <a:tc>
                  <a:txBody>
                    <a:bodyPr/>
                    <a:lstStyle/>
                    <a:p>
                      <a:endParaRPr lang="en-US" sz="1400" dirty="0">
                        <a:latin typeface="Raleway"/>
                        <a:cs typeface="Raleway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Raleway"/>
                          <a:cs typeface="Raleway"/>
                        </a:rPr>
                        <a:t>Mobilization</a:t>
                      </a:r>
                      <a:endParaRPr lang="en-US" sz="1400" dirty="0">
                        <a:latin typeface="Raleway"/>
                        <a:cs typeface="Raleway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Raleway"/>
                          <a:cs typeface="Raleway"/>
                        </a:rPr>
                        <a:t>Testing</a:t>
                      </a:r>
                      <a:endParaRPr lang="en-US" sz="1400" dirty="0">
                        <a:latin typeface="Raleway"/>
                        <a:cs typeface="Raleway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Raleway"/>
                          <a:cs typeface="Raleway"/>
                        </a:rPr>
                        <a:t>Linkage</a:t>
                      </a:r>
                      <a:endParaRPr lang="en-US" sz="1400" dirty="0">
                        <a:latin typeface="Raleway"/>
                        <a:cs typeface="Raleway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28578"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chemeClr val="bg1"/>
                        </a:solidFill>
                        <a:latin typeface="Raleway"/>
                        <a:cs typeface="Raleway"/>
                      </a:endParaRPr>
                    </a:p>
                  </a:txBody>
                  <a:tcPr>
                    <a:solidFill>
                      <a:srgbClr val="0097D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Raleway"/>
                          <a:cs typeface="Raleway"/>
                        </a:rPr>
                        <a:t>Outreach: Daily</a:t>
                      </a:r>
                    </a:p>
                    <a:p>
                      <a:r>
                        <a:rPr lang="en-US" sz="1400" dirty="0">
                          <a:latin typeface="Raleway"/>
                          <a:cs typeface="Raleway"/>
                        </a:rPr>
                        <a:t>Group: Monthly</a:t>
                      </a:r>
                    </a:p>
                    <a:p>
                      <a:r>
                        <a:rPr lang="en-US" sz="1400" dirty="0">
                          <a:latin typeface="Raleway"/>
                          <a:cs typeface="Raleway"/>
                        </a:rPr>
                        <a:t>Event: Quarterly, Yearly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Raleway"/>
                          <a:cs typeface="Raleway"/>
                        </a:rPr>
                        <a:t>Healthcare facility: Daily</a:t>
                      </a:r>
                    </a:p>
                    <a:p>
                      <a:r>
                        <a:rPr lang="en-US" sz="1400" dirty="0">
                          <a:latin typeface="Raleway"/>
                          <a:cs typeface="Raleway"/>
                        </a:rPr>
                        <a:t>Community: Daily</a:t>
                      </a:r>
                    </a:p>
                    <a:p>
                      <a:r>
                        <a:rPr lang="en-US" sz="1400" dirty="0">
                          <a:latin typeface="Raleway"/>
                          <a:cs typeface="Raleway"/>
                        </a:rPr>
                        <a:t>Mobile: Monthly/quarterly</a:t>
                      </a:r>
                    </a:p>
                    <a:p>
                      <a:r>
                        <a:rPr lang="en-US" sz="1400" dirty="0">
                          <a:latin typeface="Raleway"/>
                          <a:cs typeface="Raleway"/>
                        </a:rPr>
                        <a:t>Home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Raleway"/>
                          <a:cs typeface="Raleway"/>
                        </a:rPr>
                        <a:t>Same day linkage 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Raleway"/>
                          <a:cs typeface="Raleway"/>
                        </a:rPr>
                        <a:t>Flexible as required and needed</a:t>
                      </a:r>
                    </a:p>
                    <a:p>
                      <a:endParaRPr lang="en-US" sz="1400" dirty="0">
                        <a:latin typeface="Raleway"/>
                        <a:cs typeface="Raleway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88473"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chemeClr val="bg1"/>
                        </a:solidFill>
                        <a:latin typeface="Raleway"/>
                        <a:cs typeface="Raleway"/>
                      </a:endParaRPr>
                    </a:p>
                  </a:txBody>
                  <a:tcPr>
                    <a:solidFill>
                      <a:srgbClr val="F7933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Raleway"/>
                          <a:cs typeface="Raleway"/>
                        </a:rPr>
                        <a:t>Social media</a:t>
                      </a:r>
                    </a:p>
                    <a:p>
                      <a:r>
                        <a:rPr lang="en-US" sz="1400" dirty="0">
                          <a:latin typeface="Raleway"/>
                          <a:cs typeface="Raleway"/>
                        </a:rPr>
                        <a:t>Hotspots</a:t>
                      </a:r>
                    </a:p>
                    <a:p>
                      <a:r>
                        <a:rPr lang="en-US" sz="1400" dirty="0">
                          <a:latin typeface="Raleway"/>
                          <a:cs typeface="Raleway"/>
                        </a:rPr>
                        <a:t>Community events</a:t>
                      </a:r>
                    </a:p>
                    <a:p>
                      <a:r>
                        <a:rPr lang="en-US" sz="1400" dirty="0">
                          <a:latin typeface="Raleway"/>
                          <a:cs typeface="Raleway"/>
                        </a:rPr>
                        <a:t>Mass media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Raleway"/>
                          <a:cs typeface="Raleway"/>
                        </a:rPr>
                        <a:t>Healthcare facility</a:t>
                      </a:r>
                    </a:p>
                    <a:p>
                      <a:r>
                        <a:rPr lang="en-US" sz="1400" dirty="0">
                          <a:latin typeface="Raleway"/>
                          <a:cs typeface="Raleway"/>
                        </a:rPr>
                        <a:t>Community</a:t>
                      </a:r>
                    </a:p>
                    <a:p>
                      <a:r>
                        <a:rPr lang="en-US" sz="1400" dirty="0">
                          <a:latin typeface="Raleway"/>
                          <a:cs typeface="Raleway"/>
                        </a:rPr>
                        <a:t>Mobile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Raleway"/>
                          <a:cs typeface="Raleway"/>
                        </a:rPr>
                        <a:t>Self-test/Home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Raleway"/>
                          <a:cs typeface="Raleway"/>
                        </a:rPr>
                        <a:t>Private clinic</a:t>
                      </a:r>
                    </a:p>
                    <a:p>
                      <a:r>
                        <a:rPr lang="en-US" sz="1400" dirty="0">
                          <a:latin typeface="Raleway"/>
                          <a:cs typeface="Raleway"/>
                        </a:rPr>
                        <a:t>Outpatient Clinic</a:t>
                      </a:r>
                    </a:p>
                    <a:p>
                      <a:r>
                        <a:rPr lang="en-US" sz="1400" dirty="0">
                          <a:latin typeface="Raleway"/>
                          <a:cs typeface="Raleway"/>
                        </a:rPr>
                        <a:t>Hospital</a:t>
                      </a:r>
                    </a:p>
                    <a:p>
                      <a:endParaRPr lang="en-US" sz="1400" dirty="0">
                        <a:latin typeface="Raleway"/>
                        <a:cs typeface="Raleway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53747"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chemeClr val="bg1"/>
                        </a:solidFill>
                        <a:latin typeface="Raleway"/>
                        <a:cs typeface="Raleway"/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Raleway"/>
                          <a:cs typeface="Raleway"/>
                        </a:rPr>
                        <a:t>Community</a:t>
                      </a:r>
                    </a:p>
                    <a:p>
                      <a:r>
                        <a:rPr lang="en-US" sz="1400" dirty="0">
                          <a:latin typeface="Raleway"/>
                          <a:cs typeface="Raleway"/>
                        </a:rPr>
                        <a:t>Peer </a:t>
                      </a:r>
                    </a:p>
                    <a:p>
                      <a:r>
                        <a:rPr lang="en-US" sz="1400" dirty="0">
                          <a:latin typeface="Raleway"/>
                          <a:cs typeface="Raleway"/>
                        </a:rPr>
                        <a:t>Influencer</a:t>
                      </a:r>
                    </a:p>
                    <a:p>
                      <a:r>
                        <a:rPr lang="en-US" sz="1400" dirty="0">
                          <a:latin typeface="Raleway"/>
                          <a:cs typeface="Raleway"/>
                        </a:rPr>
                        <a:t>Healthcare workers</a:t>
                      </a:r>
                    </a:p>
                    <a:p>
                      <a:r>
                        <a:rPr lang="en-US" sz="1400" dirty="0">
                          <a:latin typeface="Raleway"/>
                          <a:cs typeface="Raleway"/>
                        </a:rPr>
                        <a:t>Partner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Raleway"/>
                          <a:cs typeface="Raleway"/>
                        </a:rPr>
                        <a:t>Healthcare worker</a:t>
                      </a:r>
                    </a:p>
                    <a:p>
                      <a:r>
                        <a:rPr lang="en-US" sz="1400" dirty="0">
                          <a:latin typeface="Raleway"/>
                          <a:cs typeface="Raleway"/>
                        </a:rPr>
                        <a:t>Lay tester/Peer</a:t>
                      </a:r>
                    </a:p>
                    <a:p>
                      <a:r>
                        <a:rPr lang="en-US" sz="1400" dirty="0">
                          <a:latin typeface="Raleway"/>
                          <a:cs typeface="Raleway"/>
                        </a:rPr>
                        <a:t>Self-test</a:t>
                      </a:r>
                    </a:p>
                    <a:p>
                      <a:r>
                        <a:rPr lang="en-US" sz="1400" dirty="0">
                          <a:latin typeface="Raleway"/>
                          <a:cs typeface="Raleway"/>
                        </a:rPr>
                        <a:t>Partner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Raleway"/>
                          <a:cs typeface="Raleway"/>
                        </a:rPr>
                        <a:t>Peer</a:t>
                      </a:r>
                    </a:p>
                    <a:p>
                      <a:r>
                        <a:rPr lang="en-US" sz="1400" dirty="0">
                          <a:latin typeface="Raleway"/>
                          <a:cs typeface="Raleway"/>
                        </a:rPr>
                        <a:t>Lay tester</a:t>
                      </a:r>
                    </a:p>
                    <a:p>
                      <a:r>
                        <a:rPr lang="en-US" sz="1400" dirty="0">
                          <a:latin typeface="Raleway"/>
                          <a:cs typeface="Raleway"/>
                        </a:rPr>
                        <a:t>Healthcare worker</a:t>
                      </a:r>
                    </a:p>
                    <a:p>
                      <a:r>
                        <a:rPr lang="en-US" sz="1400" dirty="0">
                          <a:latin typeface="Raleway"/>
                          <a:cs typeface="Raleway"/>
                        </a:rPr>
                        <a:t>Partner</a:t>
                      </a:r>
                    </a:p>
                    <a:p>
                      <a:endParaRPr lang="en-US" sz="1400" dirty="0">
                        <a:latin typeface="Raleway"/>
                        <a:cs typeface="Raleway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020725"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chemeClr val="bg1"/>
                        </a:solidFill>
                        <a:latin typeface="Raleway"/>
                        <a:cs typeface="Raleway"/>
                      </a:endParaRPr>
                    </a:p>
                  </a:txBody>
                  <a:tcPr>
                    <a:solidFill>
                      <a:srgbClr val="EC252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Raleway"/>
                          <a:cs typeface="Raleway"/>
                        </a:rPr>
                        <a:t>Online activities (Post, video, campaign, game </a:t>
                      </a:r>
                      <a:r>
                        <a:rPr lang="en-US" sz="1400" dirty="0" smtClean="0">
                          <a:latin typeface="Raleway"/>
                          <a:cs typeface="Raleway"/>
                        </a:rPr>
                        <a:t>etc.)</a:t>
                      </a:r>
                      <a:endParaRPr lang="en-US" sz="1400" dirty="0">
                        <a:latin typeface="Raleway"/>
                        <a:cs typeface="Raleway"/>
                      </a:endParaRPr>
                    </a:p>
                    <a:p>
                      <a:r>
                        <a:rPr lang="en-US" sz="1400" dirty="0">
                          <a:latin typeface="Raleway"/>
                          <a:cs typeface="Raleway"/>
                        </a:rPr>
                        <a:t>Meetings, events </a:t>
                      </a:r>
                    </a:p>
                    <a:p>
                      <a:r>
                        <a:rPr lang="en-US" sz="1400" dirty="0" smtClean="0">
                          <a:latin typeface="Raleway"/>
                          <a:cs typeface="Raleway"/>
                        </a:rPr>
                        <a:t>Marketing, </a:t>
                      </a:r>
                      <a:r>
                        <a:rPr lang="en-US" sz="1400" dirty="0">
                          <a:latin typeface="Raleway"/>
                          <a:cs typeface="Raleway"/>
                        </a:rPr>
                        <a:t>Viral products</a:t>
                      </a:r>
                    </a:p>
                    <a:p>
                      <a:endParaRPr lang="en-US" sz="1400" dirty="0">
                        <a:latin typeface="Raleway"/>
                        <a:cs typeface="Raleway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US" sz="1400" dirty="0">
                          <a:latin typeface="Raleway"/>
                          <a:cs typeface="Raleway"/>
                        </a:rPr>
                        <a:t>Rapid finger or oral HIV test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en-US" sz="1400" dirty="0">
                          <a:latin typeface="Raleway"/>
                          <a:cs typeface="Raleway"/>
                        </a:rPr>
                        <a:t>STI and HCV test 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en-US" sz="1400" dirty="0">
                          <a:latin typeface="Raleway"/>
                          <a:cs typeface="Raleway"/>
                        </a:rPr>
                        <a:t>Venous Blood test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en-US" sz="1400" dirty="0">
                          <a:latin typeface="Raleway"/>
                          <a:cs typeface="Raleway"/>
                        </a:rPr>
                        <a:t>Pre, post and follow up Counseling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Raleway"/>
                          <a:cs typeface="Raleway"/>
                        </a:rPr>
                        <a:t>ART and care</a:t>
                      </a:r>
                    </a:p>
                    <a:p>
                      <a:r>
                        <a:rPr lang="en-US" sz="1400" dirty="0" err="1">
                          <a:latin typeface="Raleway"/>
                          <a:cs typeface="Raleway"/>
                        </a:rPr>
                        <a:t>PrEP</a:t>
                      </a:r>
                      <a:r>
                        <a:rPr lang="en-US" sz="1400" dirty="0">
                          <a:latin typeface="Raleway"/>
                          <a:cs typeface="Raleway"/>
                        </a:rPr>
                        <a:t>, </a:t>
                      </a:r>
                      <a:r>
                        <a:rPr lang="en-US" sz="1400" dirty="0" err="1">
                          <a:latin typeface="Raleway"/>
                          <a:cs typeface="Raleway"/>
                        </a:rPr>
                        <a:t>nPEP</a:t>
                      </a:r>
                      <a:endParaRPr lang="en-US" sz="1400" dirty="0">
                        <a:latin typeface="Raleway"/>
                        <a:cs typeface="Raleway"/>
                      </a:endParaRPr>
                    </a:p>
                    <a:p>
                      <a:r>
                        <a:rPr lang="en-US" sz="1400" dirty="0">
                          <a:latin typeface="Raleway"/>
                          <a:cs typeface="Raleway"/>
                        </a:rPr>
                        <a:t>Psychological counseling</a:t>
                      </a:r>
                    </a:p>
                    <a:p>
                      <a:r>
                        <a:rPr lang="en-US" sz="1400" dirty="0">
                          <a:latin typeface="Raleway"/>
                          <a:cs typeface="Raleway"/>
                        </a:rPr>
                        <a:t>Harm reduction</a:t>
                      </a:r>
                    </a:p>
                    <a:p>
                      <a:r>
                        <a:rPr lang="en-US" sz="1400" dirty="0">
                          <a:latin typeface="Raleway"/>
                          <a:cs typeface="Raleway"/>
                        </a:rPr>
                        <a:t>STI service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3" name="Picture 2" descr="Screen Shot 2018-07-11 at 09.13.2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61364"/>
            <a:ext cx="1185579" cy="786793"/>
          </a:xfrm>
          <a:prstGeom prst="rect">
            <a:avLst/>
          </a:prstGeom>
        </p:spPr>
      </p:pic>
      <p:pic>
        <p:nvPicPr>
          <p:cNvPr id="4" name="Picture 3" descr="Screen Shot 2018-07-11 at 09.13.26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64" b="20017"/>
          <a:stretch/>
        </p:blipFill>
        <p:spPr>
          <a:xfrm>
            <a:off x="457200" y="2719733"/>
            <a:ext cx="1186391" cy="524618"/>
          </a:xfrm>
          <a:prstGeom prst="rect">
            <a:avLst/>
          </a:prstGeom>
        </p:spPr>
      </p:pic>
      <p:pic>
        <p:nvPicPr>
          <p:cNvPr id="6" name="Picture 5" descr="Screen Shot 2018-07-11 at 09.13.3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24" b="25437"/>
          <a:stretch/>
        </p:blipFill>
        <p:spPr>
          <a:xfrm>
            <a:off x="457200" y="3706825"/>
            <a:ext cx="1258597" cy="738626"/>
          </a:xfrm>
          <a:prstGeom prst="rect">
            <a:avLst/>
          </a:prstGeom>
        </p:spPr>
      </p:pic>
      <p:pic>
        <p:nvPicPr>
          <p:cNvPr id="7" name="Picture 6" descr="Screen Shot 2018-07-11 at 09.13.34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5" r="7918" b="15482"/>
          <a:stretch/>
        </p:blipFill>
        <p:spPr>
          <a:xfrm>
            <a:off x="457200" y="4840000"/>
            <a:ext cx="1230987" cy="847967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1643591" y="3665407"/>
            <a:ext cx="1183225" cy="641985"/>
          </a:xfrm>
          <a:prstGeom prst="ellipse">
            <a:avLst/>
          </a:prstGeom>
          <a:noFill/>
          <a:ln>
            <a:solidFill>
              <a:srgbClr val="ED1C2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839112" y="3496814"/>
            <a:ext cx="1572397" cy="641985"/>
          </a:xfrm>
          <a:prstGeom prst="ellipse">
            <a:avLst/>
          </a:prstGeom>
          <a:noFill/>
          <a:ln>
            <a:solidFill>
              <a:srgbClr val="ED1C2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364045" y="3496814"/>
            <a:ext cx="1298204" cy="641985"/>
          </a:xfrm>
          <a:prstGeom prst="ellipse">
            <a:avLst/>
          </a:prstGeom>
          <a:noFill/>
          <a:ln>
            <a:solidFill>
              <a:srgbClr val="ED1C2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9994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0"/>
            <a:ext cx="8229600" cy="1143000"/>
          </a:xfrm>
        </p:spPr>
        <p:txBody>
          <a:bodyPr/>
          <a:lstStyle/>
          <a:p>
            <a:r>
              <a:rPr lang="en-US" dirty="0"/>
              <a:t>Lay tester </a:t>
            </a:r>
            <a:r>
              <a:rPr lang="en-US" dirty="0" smtClean="0"/>
              <a:t>performs HIV testing</a:t>
            </a: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42802B1E-EAFC-CF47-8386-B57C2D059E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8912" y="1396492"/>
            <a:ext cx="6006173" cy="3634047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24A82E9-D750-B346-A192-AE2A7D344A7C}"/>
              </a:ext>
            </a:extLst>
          </p:cNvPr>
          <p:cNvSpPr txBox="1"/>
          <p:nvPr/>
        </p:nvSpPr>
        <p:spPr>
          <a:xfrm>
            <a:off x="566000" y="5297239"/>
            <a:ext cx="80068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aleway"/>
                <a:cs typeface="Raleway"/>
              </a:rPr>
              <a:t>“Testing at Lighthouse is very convenient and comfortable because I can easily book an appointment, the working times are flexible and they understand me”.  (H, MSM in Hanoi)</a:t>
            </a:r>
          </a:p>
        </p:txBody>
      </p:sp>
    </p:spTree>
    <p:extLst>
      <p:ext uri="{BB962C8B-B14F-4D97-AF65-F5344CB8AC3E}">
        <p14:creationId xmlns:p14="http://schemas.microsoft.com/office/powerpoint/2010/main" val="9962032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788617"/>
          </a:xfrm>
        </p:spPr>
        <p:txBody>
          <a:bodyPr>
            <a:normAutofit/>
          </a:bodyPr>
          <a:lstStyle/>
          <a:p>
            <a:r>
              <a:rPr lang="en-US" dirty="0"/>
              <a:t>Reaching men with ART</a:t>
            </a:r>
          </a:p>
        </p:txBody>
      </p:sp>
      <p:graphicFrame>
        <p:nvGraphicFramePr>
          <p:cNvPr id="4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76824757"/>
              </p:ext>
            </p:extLst>
          </p:nvPr>
        </p:nvGraphicFramePr>
        <p:xfrm>
          <a:off x="457200" y="1254642"/>
          <a:ext cx="8229600" cy="485766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35033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44548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2018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41359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53284">
                <a:tc>
                  <a:txBody>
                    <a:bodyPr/>
                    <a:lstStyle/>
                    <a:p>
                      <a:endParaRPr lang="en-US" sz="1400" dirty="0">
                        <a:latin typeface="Raleway"/>
                        <a:cs typeface="Raleway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Raleway"/>
                          <a:cs typeface="Raleway"/>
                        </a:rPr>
                        <a:t>ART refills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Raleway"/>
                          <a:cs typeface="Raleway"/>
                        </a:rPr>
                        <a:t>Clinical consultations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Raleway"/>
                          <a:cs typeface="Raleway"/>
                        </a:rPr>
                        <a:t>Psychosocial</a:t>
                      </a:r>
                      <a:r>
                        <a:rPr lang="en-US" sz="1400" baseline="0" dirty="0">
                          <a:latin typeface="Raleway"/>
                          <a:cs typeface="Raleway"/>
                        </a:rPr>
                        <a:t> support</a:t>
                      </a:r>
                      <a:endParaRPr lang="en-US" sz="1400" dirty="0">
                        <a:latin typeface="Raleway"/>
                        <a:cs typeface="Raleway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16297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/>
                          </a:solidFill>
                          <a:latin typeface="Raleway"/>
                          <a:cs typeface="Raleway"/>
                        </a:rPr>
                        <a:t>WHEN </a:t>
                      </a:r>
                    </a:p>
                  </a:txBody>
                  <a:tcPr>
                    <a:solidFill>
                      <a:srgbClr val="0097D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Raleway"/>
                          <a:cs typeface="Raleway"/>
                        </a:rPr>
                        <a:t>Same day register </a:t>
                      </a:r>
                    </a:p>
                    <a:p>
                      <a:r>
                        <a:rPr lang="en-US" sz="1400" dirty="0">
                          <a:latin typeface="Raleway"/>
                          <a:cs typeface="Raleway"/>
                        </a:rPr>
                        <a:t>Monthly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Raleway"/>
                          <a:cs typeface="Raleway"/>
                        </a:rPr>
                        <a:t>Each time client coming for ARV</a:t>
                      </a:r>
                    </a:p>
                    <a:p>
                      <a:r>
                        <a:rPr lang="en-US" sz="1400" dirty="0">
                          <a:latin typeface="Raleway"/>
                          <a:cs typeface="Raleway"/>
                        </a:rPr>
                        <a:t>Flexible as needed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Raleway"/>
                          <a:cs typeface="Raleway"/>
                        </a:rPr>
                        <a:t>As required and needed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57041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/>
                          </a:solidFill>
                          <a:latin typeface="Raleway"/>
                          <a:cs typeface="Raleway"/>
                        </a:rPr>
                        <a:t>WHERE</a:t>
                      </a:r>
                    </a:p>
                  </a:txBody>
                  <a:tcPr>
                    <a:solidFill>
                      <a:srgbClr val="F7933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Raleway"/>
                          <a:cs typeface="Raleway"/>
                        </a:rPr>
                        <a:t>Private clinic</a:t>
                      </a:r>
                    </a:p>
                    <a:p>
                      <a:r>
                        <a:rPr lang="en-US" sz="1400" dirty="0">
                          <a:latin typeface="Raleway"/>
                          <a:cs typeface="Raleway"/>
                        </a:rPr>
                        <a:t>OPC</a:t>
                      </a:r>
                    </a:p>
                    <a:p>
                      <a:r>
                        <a:rPr lang="en-US" sz="1400" dirty="0">
                          <a:latin typeface="Raleway"/>
                          <a:cs typeface="Raleway"/>
                        </a:rPr>
                        <a:t>Hospital</a:t>
                      </a:r>
                    </a:p>
                    <a:p>
                      <a:r>
                        <a:rPr lang="en-US" sz="1400" dirty="0">
                          <a:latin typeface="Raleway"/>
                          <a:cs typeface="Raleway"/>
                        </a:rPr>
                        <a:t>Home delivery</a:t>
                      </a:r>
                    </a:p>
                    <a:p>
                      <a:r>
                        <a:rPr lang="en-US" sz="1400" dirty="0">
                          <a:latin typeface="Raleway"/>
                          <a:cs typeface="Raleway"/>
                        </a:rPr>
                        <a:t>Register mail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Raleway"/>
                          <a:cs typeface="Raleway"/>
                        </a:rPr>
                        <a:t>Hospital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Raleway"/>
                          <a:cs typeface="Raleway"/>
                        </a:rPr>
                        <a:t>OPC</a:t>
                      </a:r>
                    </a:p>
                    <a:p>
                      <a:r>
                        <a:rPr lang="en-US" sz="1400" dirty="0">
                          <a:latin typeface="Raleway"/>
                          <a:cs typeface="Raleway"/>
                        </a:rPr>
                        <a:t>Online</a:t>
                      </a:r>
                    </a:p>
                    <a:p>
                      <a:r>
                        <a:rPr lang="en-US" sz="1400" dirty="0">
                          <a:latin typeface="Raleway"/>
                          <a:cs typeface="Raleway"/>
                        </a:rPr>
                        <a:t>On phone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Raleway"/>
                          <a:cs typeface="Raleway"/>
                        </a:rPr>
                        <a:t>Hospital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Raleway"/>
                          <a:cs typeface="Raleway"/>
                        </a:rPr>
                        <a:t>OPC</a:t>
                      </a:r>
                    </a:p>
                    <a:p>
                      <a:r>
                        <a:rPr lang="en-US" sz="1400" dirty="0">
                          <a:latin typeface="Raleway"/>
                          <a:cs typeface="Raleway"/>
                        </a:rPr>
                        <a:t>Online</a:t>
                      </a:r>
                    </a:p>
                    <a:p>
                      <a:r>
                        <a:rPr lang="en-US" sz="1400" dirty="0">
                          <a:latin typeface="Raleway"/>
                          <a:cs typeface="Raleway"/>
                        </a:rPr>
                        <a:t>On phone</a:t>
                      </a:r>
                    </a:p>
                    <a:p>
                      <a:r>
                        <a:rPr lang="en-US" sz="1400" dirty="0" err="1">
                          <a:latin typeface="Raleway"/>
                          <a:cs typeface="Raleway"/>
                        </a:rPr>
                        <a:t>Zalo</a:t>
                      </a:r>
                      <a:r>
                        <a:rPr lang="en-US" sz="1400" dirty="0">
                          <a:latin typeface="Raleway"/>
                          <a:cs typeface="Raleway"/>
                        </a:rPr>
                        <a:t>/fb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54983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/>
                          </a:solidFill>
                          <a:latin typeface="Raleway"/>
                          <a:cs typeface="Raleway"/>
                        </a:rPr>
                        <a:t>WHO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Raleway"/>
                          <a:cs typeface="Raleway"/>
                        </a:rPr>
                        <a:t>Pharmacists</a:t>
                      </a:r>
                    </a:p>
                    <a:p>
                      <a:r>
                        <a:rPr lang="en-US" sz="1400" dirty="0">
                          <a:latin typeface="Raleway"/>
                          <a:cs typeface="Raleway"/>
                        </a:rPr>
                        <a:t>Doctors</a:t>
                      </a:r>
                    </a:p>
                    <a:p>
                      <a:r>
                        <a:rPr lang="en-US" sz="1400" dirty="0">
                          <a:latin typeface="Raleway"/>
                          <a:cs typeface="Raleway"/>
                        </a:rPr>
                        <a:t>Nurse</a:t>
                      </a:r>
                    </a:p>
                    <a:p>
                      <a:r>
                        <a:rPr lang="en-US" sz="1400" dirty="0">
                          <a:latin typeface="Raleway"/>
                          <a:cs typeface="Raleway"/>
                        </a:rPr>
                        <a:t>Peer/ care supporter</a:t>
                      </a:r>
                    </a:p>
                    <a:p>
                      <a:endParaRPr lang="en-US" sz="1400" dirty="0">
                        <a:latin typeface="Raleway"/>
                        <a:cs typeface="Raleway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Raleway"/>
                          <a:cs typeface="Raleway"/>
                        </a:rPr>
                        <a:t>Clinical counselor</a:t>
                      </a:r>
                    </a:p>
                    <a:p>
                      <a:r>
                        <a:rPr lang="en-US" sz="1400" dirty="0">
                          <a:latin typeface="Raleway"/>
                          <a:cs typeface="Raleway"/>
                        </a:rPr>
                        <a:t>Doctor</a:t>
                      </a:r>
                    </a:p>
                    <a:p>
                      <a:r>
                        <a:rPr lang="en-US" sz="1400" dirty="0">
                          <a:latin typeface="Raleway"/>
                          <a:cs typeface="Raleway"/>
                        </a:rPr>
                        <a:t>Pharmacists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Raleway"/>
                          <a:cs typeface="Raleway"/>
                        </a:rPr>
                        <a:t>Clinical counselor</a:t>
                      </a:r>
                    </a:p>
                    <a:p>
                      <a:r>
                        <a:rPr lang="en-US" sz="1400" dirty="0">
                          <a:latin typeface="Raleway"/>
                          <a:cs typeface="Raleway"/>
                        </a:rPr>
                        <a:t>Trained peer</a:t>
                      </a:r>
                    </a:p>
                    <a:p>
                      <a:endParaRPr lang="en-US" sz="1400" dirty="0">
                        <a:latin typeface="Raleway"/>
                        <a:cs typeface="Raleway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079133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/>
                          </a:solidFill>
                          <a:latin typeface="Raleway"/>
                          <a:cs typeface="Raleway"/>
                        </a:rPr>
                        <a:t>WHAT</a:t>
                      </a:r>
                    </a:p>
                  </a:txBody>
                  <a:tcPr>
                    <a:solidFill>
                      <a:srgbClr val="EC252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Raleway"/>
                          <a:cs typeface="Raleway"/>
                        </a:rPr>
                        <a:t>ART Initiation/refills</a:t>
                      </a:r>
                      <a:r>
                        <a:rPr lang="en-US" sz="1400" baseline="0" dirty="0">
                          <a:latin typeface="Raleway"/>
                          <a:cs typeface="Raleway"/>
                        </a:rPr>
                        <a:t> with some flexibility </a:t>
                      </a:r>
                      <a:r>
                        <a:rPr lang="en-US" sz="1400" baseline="0" dirty="0">
                          <a:solidFill>
                            <a:schemeClr val="tx1"/>
                          </a:solidFill>
                          <a:latin typeface="Raleway"/>
                          <a:cs typeface="Raleway"/>
                        </a:rPr>
                        <a:t>(delivered to home, by mail, every 2-3 months in select cases)</a:t>
                      </a:r>
                      <a:endParaRPr lang="en-US" sz="1400" dirty="0">
                        <a:solidFill>
                          <a:schemeClr val="tx1"/>
                        </a:solidFill>
                        <a:latin typeface="Raleway"/>
                        <a:cs typeface="Raleway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Raleway"/>
                          <a:cs typeface="Raleway"/>
                        </a:rPr>
                        <a:t>ART Initiation/refills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Raleway"/>
                          <a:cs typeface="Raleway"/>
                        </a:rPr>
                        <a:t>Adherence support</a:t>
                      </a:r>
                    </a:p>
                    <a:p>
                      <a:r>
                        <a:rPr lang="en-US" sz="1400" dirty="0">
                          <a:latin typeface="Raleway"/>
                          <a:cs typeface="Raleway"/>
                        </a:rPr>
                        <a:t>OI counseling Psychological support</a:t>
                      </a:r>
                    </a:p>
                    <a:p>
                      <a:r>
                        <a:rPr lang="en-US" sz="1400" dirty="0">
                          <a:latin typeface="Raleway"/>
                          <a:cs typeface="Raleway"/>
                        </a:rPr>
                        <a:t>Partner notification</a:t>
                      </a:r>
                    </a:p>
                    <a:p>
                      <a:endParaRPr lang="en-US" sz="1400" dirty="0">
                        <a:latin typeface="Raleway"/>
                        <a:cs typeface="Raleway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Raleway"/>
                          <a:cs typeface="Raleway"/>
                        </a:rPr>
                        <a:t>Mental health </a:t>
                      </a:r>
                    </a:p>
                    <a:p>
                      <a:r>
                        <a:rPr lang="en-US" sz="1400" dirty="0">
                          <a:latin typeface="Raleway"/>
                          <a:cs typeface="Raleway"/>
                        </a:rPr>
                        <a:t>Sexual health Adherence </a:t>
                      </a:r>
                    </a:p>
                    <a:p>
                      <a:r>
                        <a:rPr lang="en-US" sz="1400" dirty="0">
                          <a:latin typeface="Raleway"/>
                          <a:cs typeface="Raleway"/>
                        </a:rPr>
                        <a:t>Community networking </a:t>
                      </a:r>
                    </a:p>
                    <a:p>
                      <a:r>
                        <a:rPr lang="en-US" sz="1400" dirty="0">
                          <a:latin typeface="Raleway"/>
                          <a:cs typeface="Raleway"/>
                        </a:rPr>
                        <a:t>Reintegration into the community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36901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66FB8C-FC2E-E94D-9130-B46F09F40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150" y="16033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HIV lay testing cascade among MSM </a:t>
            </a:r>
            <a:r>
              <a:rPr lang="en-US" sz="3600" dirty="0"/>
              <a:t>(HCMC/Hanoi: Jan 2016 </a:t>
            </a:r>
            <a:r>
              <a:rPr lang="mr-IN" sz="3600" dirty="0"/>
              <a:t>–</a:t>
            </a:r>
            <a:r>
              <a:rPr lang="en-US" sz="3600" dirty="0"/>
              <a:t> May 2018)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43EDB2FD-4CD7-6946-A608-8F19CED583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212" y="1303340"/>
            <a:ext cx="7229475" cy="45838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14400" y="5887234"/>
            <a:ext cx="78663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Source: USAID/PATH Healthy Markets and partners: MER reports 2016-2018 </a:t>
            </a:r>
          </a:p>
        </p:txBody>
      </p:sp>
    </p:spTree>
    <p:extLst>
      <p:ext uri="{BB962C8B-B14F-4D97-AF65-F5344CB8AC3E}">
        <p14:creationId xmlns:p14="http://schemas.microsoft.com/office/powerpoint/2010/main" val="740817870"/>
      </p:ext>
    </p:extLst>
  </p:cSld>
  <p:clrMapOvr>
    <a:masterClrMapping/>
  </p:clrMapOvr>
</p:sld>
</file>

<file path=ppt/theme/theme1.xml><?xml version="1.0" encoding="utf-8"?>
<a:theme xmlns:a="http://schemas.openxmlformats.org/drawingml/2006/main" name="AIDS 2016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Presentation2" id="{ADBD3347-1A0F-45F0-B4B5-B886B317FA11}" vid="{2289ECF3-0365-4EFC-8344-95011E66FDF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AIDS2016_template</Template>
  <TotalTime>6512</TotalTime>
  <Words>495</Words>
  <Application>Microsoft Macintosh PowerPoint</Application>
  <PresentationFormat>On-screen Show (4:3)</PresentationFormat>
  <Paragraphs>127</Paragraphs>
  <Slides>12</Slides>
  <Notes>0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AIDS 2016_Template</vt:lpstr>
      <vt:lpstr>TEST Testing men who have sex with men in Vietnam</vt:lpstr>
      <vt:lpstr>One and only choice before 2015</vt:lpstr>
      <vt:lpstr>Community role in HIV testing  before 2015</vt:lpstr>
      <vt:lpstr>Challenges</vt:lpstr>
      <vt:lpstr>Now, we changed</vt:lpstr>
      <vt:lpstr>Testing men who have sex with men in Vietnam</vt:lpstr>
      <vt:lpstr>Lay tester performs HIV testing</vt:lpstr>
      <vt:lpstr>Reaching men with ART</vt:lpstr>
      <vt:lpstr>HIV lay testing cascade among MSM (HCMC/Hanoi: Jan 2016 – May 2018)</vt:lpstr>
      <vt:lpstr>HIVVV</vt:lpstr>
      <vt:lpstr>Lesson learned and next steps</vt:lpstr>
      <vt:lpstr>Giving heart – Stop AIDS Together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 Entwistle</dc:creator>
  <cp:lastModifiedBy>Anna Grimsrud</cp:lastModifiedBy>
  <cp:revision>80</cp:revision>
  <cp:lastPrinted>2017-01-16T15:31:13Z</cp:lastPrinted>
  <dcterms:created xsi:type="dcterms:W3CDTF">2017-01-13T09:09:35Z</dcterms:created>
  <dcterms:modified xsi:type="dcterms:W3CDTF">2018-07-11T07:23:27Z</dcterms:modified>
</cp:coreProperties>
</file>